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77709" autoAdjust="0"/>
  </p:normalViewPr>
  <p:slideViewPr>
    <p:cSldViewPr snapToGrid="0">
      <p:cViewPr varScale="1">
        <p:scale>
          <a:sx n="57" d="100"/>
          <a:sy n="57" d="100"/>
        </p:scale>
        <p:origin x="12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1093B3-4DFE-40F5-B3E9-9F4229C5EB6B}"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ABEEB5-C7E2-46BE-BE94-87352CE31196}" type="slidenum">
              <a:rPr lang="en-US" smtClean="0"/>
              <a:t>‹#›</a:t>
            </a:fld>
            <a:endParaRPr lang="en-US"/>
          </a:p>
        </p:txBody>
      </p:sp>
    </p:spTree>
    <p:extLst>
      <p:ext uri="{BB962C8B-B14F-4D97-AF65-F5344CB8AC3E}">
        <p14:creationId xmlns:p14="http://schemas.microsoft.com/office/powerpoint/2010/main" val="3782477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1</a:t>
            </a:fld>
            <a:endParaRPr lang="en-US"/>
          </a:p>
        </p:txBody>
      </p:sp>
    </p:spTree>
    <p:extLst>
      <p:ext uri="{BB962C8B-B14F-4D97-AF65-F5344CB8AC3E}">
        <p14:creationId xmlns:p14="http://schemas.microsoft.com/office/powerpoint/2010/main" val="1648040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concept was first developed by Horton and Wohl (1956), however, the concept has gained tremendous research since then. Many scholars have become interested in getting the idea of PSR and PSI. Horton and Wohl defined PSI as the likeness of informal give-and-take that individuals experience as a reaction to a media figure. Nevertheless, other researchers have castoff the word PSR in recognizing the association between media figures and individual in one exposure. While performing, media figures use cues such as eye gazing which provides a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experience to individuals. similarly, PSR has different ideas in the definition resulting in ambiguity and Rubin et al. (1985) brought another concept of PSR and PSI based on longstanding societal participation.</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3</a:t>
            </a:fld>
            <a:endParaRPr lang="en-US"/>
          </a:p>
        </p:txBody>
      </p:sp>
    </p:spTree>
    <p:extLst>
      <p:ext uri="{BB962C8B-B14F-4D97-AF65-F5344CB8AC3E}">
        <p14:creationId xmlns:p14="http://schemas.microsoft.com/office/powerpoint/2010/main" val="13865802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PSI-scale was previously created to measure PSI as individuals associate with television newscasters. Nevertheless, it has been revised to measure other media figures including online avatars and politicians. The scale is subtle to short-term exposure to media and thus can mirror an optimistic attitude of the media figures and not the experience of common awareness that symbolizes PSI. EPSI scale was developed to counter the issues of PSI scale and measure PSI based on Horton and Wohl concepts. In three experiments EPSI scale indicated strong validity and reliability in measurement. Other scales demonstrated in the study are the 112-item PSI-process scale which measures PSI based on individuals reasoning, effective and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behavioural</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psychology. 22-item API scale measures PSI based on long-term participation with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favourite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media figure and 24-item multiple PSR scale evaluates PSR in terms of para-friendship and para-love.</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4</a:t>
            </a:fld>
            <a:endParaRPr lang="en-US"/>
          </a:p>
        </p:txBody>
      </p:sp>
    </p:spTree>
    <p:extLst>
      <p:ext uri="{BB962C8B-B14F-4D97-AF65-F5344CB8AC3E}">
        <p14:creationId xmlns:p14="http://schemas.microsoft.com/office/powerpoint/2010/main" val="33059522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PSI ideas play a critical role in the study of media and its effects. Although the concepts of PSI were first brought by Horton and Wohl (1956), as individual’s response to media figure where individuals view the media figures as a close conversational partner. The concept has gained immense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favour</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as many scholars became interested in the exploration of the topic. Regrettably, a vast quantity of theoretical and experiential misperception has occurred because trials alleging to measure the concepts are not evaluating the ideas with validity and correctness needed. The purpose of the study is to evaluate disparagingly the measurement of PSI based on influential and current methods of these ideas.</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5</a:t>
            </a:fld>
            <a:endParaRPr lang="en-US"/>
          </a:p>
        </p:txBody>
      </p:sp>
    </p:spTree>
    <p:extLst>
      <p:ext uri="{BB962C8B-B14F-4D97-AF65-F5344CB8AC3E}">
        <p14:creationId xmlns:p14="http://schemas.microsoft.com/office/powerpoint/2010/main" val="576299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PSI and PSR are associated but they ideally have different concepts. Therefore, scholars should no exchange them randomly.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Therefore</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study had different projections on the expected results. First, the measure of physical and nonphysical talks by the media figures will have varying outcome because the EPSI scale will have a high chance to that of the PSI scale. This resulted in a research question how do the pointers of the EPSI scale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concern that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of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PSI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scale at the item level in the sensitivity and investigative initiation.? Another prediction is the design of projected relations between EPSI measure and nomological system changes will associate with the design of attained relations.  Finally, is the PSI scale will associate vastly with multiple PSR scales than the EPSI scale.</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6</a:t>
            </a:fld>
            <a:endParaRPr lang="en-US"/>
          </a:p>
        </p:txBody>
      </p:sp>
    </p:spTree>
    <p:extLst>
      <p:ext uri="{BB962C8B-B14F-4D97-AF65-F5344CB8AC3E}">
        <p14:creationId xmlns:p14="http://schemas.microsoft.com/office/powerpoint/2010/main" val="157839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study performed a foundational sovereign groups test to measure the performance of the ratio of PSI and PSR and to develop more concepts validation for the EPSI scale. 446 members participated in the study and they were recruited by the Mechanical Turk element from Amazon.com. every member was paid 0.25 American dollar. Therefore, to measure the PSI and PSR were provided with a short video clip of forty-one seconds where the media figure would physically talk to the members or not then they will fill the questionnaire. Measures were taken and the procedures of Likert-type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totalled</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the rating scale based on the concepts. Measures taken comprises the PSI scale, EPSI scale, PSI process scale and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Tukachinsky’s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PSR scale.</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7</a:t>
            </a:fld>
            <a:endParaRPr lang="en-US"/>
          </a:p>
        </p:txBody>
      </p:sp>
    </p:spTree>
    <p:extLst>
      <p:ext uri="{BB962C8B-B14F-4D97-AF65-F5344CB8AC3E}">
        <p14:creationId xmlns:p14="http://schemas.microsoft.com/office/powerpoint/2010/main" val="3565850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After the study, the results indicated that hypothesis one was partially steady since the EPSI scale mirrored more changes across the trial situation at r-1.0 than the PSI-8 which was at r-0.8. nevertheless, PSI-15 was far less at r-.10. the research question was answered three of the fifteen PSI measure objects were found to be not subtle to the investigative initiation. Therefore, despite the small effect size, each element of the EPSI-scale consistently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favoured</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among the trial situations p&lt;.05. the second hypothesis was achieved because it was found that the r </a:t>
            </a:r>
            <a:r>
              <a:rPr lang="en-US" sz="1200" baseline="-25000" dirty="0">
                <a:effectLst/>
                <a:latin typeface="Times New Roman" panose="02020603050405020304" pitchFamily="18" charset="0"/>
                <a:ea typeface="Calibri" panose="020F0502020204030204" pitchFamily="34" charset="0"/>
                <a:cs typeface="Times New Roman" panose="02020603050405020304" pitchFamily="18" charset="0"/>
              </a:rPr>
              <a:t>alerting-CV</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that is momentous and hefty designates an association between the nomological network projections and the design of attained relations. Finally, the PSI scale associates not as much of with EPSI measure and robust with clear PSR signs such as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Tukachinsky’s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PSR scale.</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8</a:t>
            </a:fld>
            <a:endParaRPr lang="en-US"/>
          </a:p>
        </p:txBody>
      </p:sp>
    </p:spTree>
    <p:extLst>
      <p:ext uri="{BB962C8B-B14F-4D97-AF65-F5344CB8AC3E}">
        <p14:creationId xmlns:p14="http://schemas.microsoft.com/office/powerpoint/2010/main" val="4022040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The main aim of this research is to enhance the measurement of PSI based on Horton and Wohl (1956) concepts. However, as the idea becomes increasingly known more scholars were interested in the topic and changed the concepts of PSI confusing. PSI idea is theorized as individuals’ sense of shared consciousness, care and modification to a media figure that happens during watching and to differentiate PSI from the continuing PSR. This explanation is similar to the original knowledge of PSI. And the PSI scale commonly used to measure PSI does not attain good results based on the recognition of PSI. The EPSI scale indicated a substantially more association than the short PSI scale did. Thus, the study recommends that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EPSI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scale can be appropriate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in evaluating </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PSI while the PSI scale can bang into individuals short and longstanding partiality of television figures.</a:t>
            </a:r>
          </a:p>
          <a:p>
            <a:endParaRPr lang="en-US" dirty="0"/>
          </a:p>
        </p:txBody>
      </p:sp>
      <p:sp>
        <p:nvSpPr>
          <p:cNvPr id="4" name="Slide Number Placeholder 3"/>
          <p:cNvSpPr>
            <a:spLocks noGrp="1"/>
          </p:cNvSpPr>
          <p:nvPr>
            <p:ph type="sldNum" sz="quarter" idx="5"/>
          </p:nvPr>
        </p:nvSpPr>
        <p:spPr/>
        <p:txBody>
          <a:bodyPr/>
          <a:lstStyle/>
          <a:p>
            <a:fld id="{84ABEEB5-C7E2-46BE-BE94-87352CE31196}" type="slidenum">
              <a:rPr lang="en-US" smtClean="0"/>
              <a:t>9</a:t>
            </a:fld>
            <a:endParaRPr lang="en-US"/>
          </a:p>
        </p:txBody>
      </p:sp>
    </p:spTree>
    <p:extLst>
      <p:ext uri="{BB962C8B-B14F-4D97-AF65-F5344CB8AC3E}">
        <p14:creationId xmlns:p14="http://schemas.microsoft.com/office/powerpoint/2010/main" val="431357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D1D61E3-4C48-4F6F-B5AA-0FE91E226AA4}" type="datetimeFigureOut">
              <a:rPr lang="en-US" smtClean="0"/>
              <a:t>6/7/2021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A1A1E1B-6103-4D0E-BAAF-E60DE2E3BC8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30218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D61E3-4C48-4F6F-B5AA-0FE91E226AA4}"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A1E1B-6103-4D0E-BAAF-E60DE2E3BC8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5803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D61E3-4C48-4F6F-B5AA-0FE91E226AA4}"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A1E1B-6103-4D0E-BAAF-E60DE2E3BC8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10167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D61E3-4C48-4F6F-B5AA-0FE91E226AA4}"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A1E1B-6103-4D0E-BAAF-E60DE2E3BC8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518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1D61E3-4C48-4F6F-B5AA-0FE91E226AA4}"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1A1E1B-6103-4D0E-BAAF-E60DE2E3BC8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4552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1D61E3-4C48-4F6F-B5AA-0FE91E226AA4}"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A1E1B-6103-4D0E-BAAF-E60DE2E3BC8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50632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D1D61E3-4C48-4F6F-B5AA-0FE91E226AA4}"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1A1E1B-6103-4D0E-BAAF-E60DE2E3BC8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70141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D1D61E3-4C48-4F6F-B5AA-0FE91E226AA4}"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1A1E1B-6103-4D0E-BAAF-E60DE2E3BC8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502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1D61E3-4C48-4F6F-B5AA-0FE91E226AA4}"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1A1E1B-6103-4D0E-BAAF-E60DE2E3BC8E}" type="slidenum">
              <a:rPr lang="en-US" smtClean="0"/>
              <a:t>‹#›</a:t>
            </a:fld>
            <a:endParaRPr lang="en-US"/>
          </a:p>
        </p:txBody>
      </p:sp>
    </p:spTree>
    <p:extLst>
      <p:ext uri="{BB962C8B-B14F-4D97-AF65-F5344CB8AC3E}">
        <p14:creationId xmlns:p14="http://schemas.microsoft.com/office/powerpoint/2010/main" val="2232719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D1D61E3-4C48-4F6F-B5AA-0FE91E226AA4}"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1A1E1B-6103-4D0E-BAAF-E60DE2E3BC8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62010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D1D61E3-4C48-4F6F-B5AA-0FE91E226AA4}" type="datetimeFigureOut">
              <a:rPr lang="en-US" smtClean="0"/>
              <a:t>6/7/2021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A1A1E1B-6103-4D0E-BAAF-E60DE2E3BC8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4639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D1D61E3-4C48-4F6F-B5AA-0FE91E226AA4}" type="datetimeFigureOut">
              <a:rPr lang="en-US" smtClean="0"/>
              <a:t>6/7/2021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A1A1E1B-6103-4D0E-BAAF-E60DE2E3BC8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563987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65A72-AFF5-464C-A401-B1E3CB98DEEA}"/>
              </a:ext>
            </a:extLst>
          </p:cNvPr>
          <p:cNvSpPr>
            <a:spLocks noGrp="1"/>
          </p:cNvSpPr>
          <p:nvPr>
            <p:ph type="ctrTitle"/>
          </p:nvPr>
        </p:nvSpPr>
        <p:spPr/>
        <p:txBody>
          <a:bodyPr>
            <a:normAutofit/>
          </a:bodyPr>
          <a:lstStyle/>
          <a:p>
            <a:r>
              <a:rPr lang="en-US" sz="3600" dirty="0" err="1">
                <a:latin typeface="Times New Roman" panose="02020603050405020304" pitchFamily="18" charset="0"/>
                <a:cs typeface="Times New Roman" panose="02020603050405020304" pitchFamily="18" charset="0"/>
              </a:rPr>
              <a:t>Parasocial</a:t>
            </a:r>
            <a:r>
              <a:rPr lang="en-US" sz="3600" dirty="0">
                <a:latin typeface="Times New Roman" panose="02020603050405020304" pitchFamily="18" charset="0"/>
                <a:cs typeface="Times New Roman" panose="02020603050405020304" pitchFamily="18" charset="0"/>
              </a:rPr>
              <a:t> Interaction and </a:t>
            </a:r>
            <a:r>
              <a:rPr lang="en-US" sz="3600" dirty="0" err="1">
                <a:latin typeface="Times New Roman" panose="02020603050405020304" pitchFamily="18" charset="0"/>
                <a:cs typeface="Times New Roman" panose="02020603050405020304" pitchFamily="18" charset="0"/>
              </a:rPr>
              <a:t>Parasocial</a:t>
            </a:r>
            <a:r>
              <a:rPr lang="en-US" sz="3600" dirty="0">
                <a:latin typeface="Times New Roman" panose="02020603050405020304" pitchFamily="18" charset="0"/>
                <a:cs typeface="Times New Roman" panose="02020603050405020304" pitchFamily="18" charset="0"/>
              </a:rPr>
              <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Relationship: Conceptual Clarification and a</a:t>
            </a: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Critical Assessment of Measures</a:t>
            </a:r>
          </a:p>
        </p:txBody>
      </p:sp>
      <p:sp>
        <p:nvSpPr>
          <p:cNvPr id="3" name="Subtitle 2">
            <a:extLst>
              <a:ext uri="{FF2B5EF4-FFF2-40B4-BE49-F238E27FC236}">
                <a16:creationId xmlns:a16="http://schemas.microsoft.com/office/drawing/2014/main" id="{61F45B2A-2F0B-4625-9886-7F1AD406F1F0}"/>
              </a:ext>
            </a:extLst>
          </p:cNvPr>
          <p:cNvSpPr>
            <a:spLocks noGrp="1"/>
          </p:cNvSpPr>
          <p:nvPr>
            <p:ph type="subTitle" idx="1"/>
          </p:nvPr>
        </p:nvSpPr>
        <p:spPr/>
        <p:txBody>
          <a:bodyPr>
            <a:normAutofit fontScale="62500" lnSpcReduction="20000"/>
          </a:bodyPr>
          <a:lstStyle/>
          <a:p>
            <a:r>
              <a:rPr lang="en-US" dirty="0">
                <a:latin typeface="Times New Roman" panose="02020603050405020304" pitchFamily="18" charset="0"/>
                <a:cs typeface="Times New Roman" panose="02020603050405020304" pitchFamily="18" charset="0"/>
              </a:rPr>
              <a:t>Student’s Name</a:t>
            </a:r>
          </a:p>
          <a:p>
            <a:r>
              <a:rPr lang="en-US" dirty="0">
                <a:latin typeface="Times New Roman" panose="02020603050405020304" pitchFamily="18" charset="0"/>
                <a:cs typeface="Times New Roman" panose="02020603050405020304" pitchFamily="18" charset="0"/>
              </a:rPr>
              <a:t>Institutional Affiliations</a:t>
            </a:r>
          </a:p>
          <a:p>
            <a:r>
              <a:rPr lang="en-US" dirty="0">
                <a:latin typeface="Times New Roman" panose="02020603050405020304" pitchFamily="18" charset="0"/>
                <a:cs typeface="Times New Roman" panose="02020603050405020304" pitchFamily="18" charset="0"/>
              </a:rPr>
              <a:t>Professors Name</a:t>
            </a:r>
          </a:p>
        </p:txBody>
      </p:sp>
    </p:spTree>
    <p:extLst>
      <p:ext uri="{BB962C8B-B14F-4D97-AF65-F5344CB8AC3E}">
        <p14:creationId xmlns:p14="http://schemas.microsoft.com/office/powerpoint/2010/main" val="1523829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0F8BB-2B58-40C9-8E1D-494AA7636833}"/>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Reference Page</a:t>
            </a:r>
          </a:p>
        </p:txBody>
      </p:sp>
      <p:sp>
        <p:nvSpPr>
          <p:cNvPr id="3" name="Content Placeholder 2">
            <a:extLst>
              <a:ext uri="{FF2B5EF4-FFF2-40B4-BE49-F238E27FC236}">
                <a16:creationId xmlns:a16="http://schemas.microsoft.com/office/drawing/2014/main" id="{8FC301A1-D9F2-42F0-9722-177D649D10F2}"/>
              </a:ext>
            </a:extLst>
          </p:cNvPr>
          <p:cNvSpPr>
            <a:spLocks noGrp="1"/>
          </p:cNvSpPr>
          <p:nvPr>
            <p:ph idx="1"/>
          </p:nvPr>
        </p:nvSpPr>
        <p:spPr/>
        <p:txBody>
          <a:bodyPr/>
          <a:lstStyle/>
          <a:p>
            <a:pPr indent="-457200">
              <a:lnSpc>
                <a:spcPct val="100000"/>
              </a:lnSpc>
              <a:buNone/>
            </a:pPr>
            <a:r>
              <a:rPr lang="en-US" dirty="0">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Dibble, J. L., Hartmann, T., &amp; </a:t>
            </a:r>
            <a:r>
              <a:rPr lang="en-US" dirty="0" err="1">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Rosaen</a:t>
            </a:r>
            <a:r>
              <a:rPr lang="en-US" dirty="0">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 S. F. (2016). </a:t>
            </a:r>
            <a:r>
              <a:rPr lang="en-US" dirty="0" err="1">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dirty="0">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 interaction and </a:t>
            </a:r>
            <a:r>
              <a:rPr lang="en-US" dirty="0" err="1">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dirty="0">
                <a:solidFill>
                  <a:srgbClr val="505151"/>
                </a:solidFill>
                <a:effectLst/>
                <a:latin typeface="Times New Roman" panose="02020603050405020304" pitchFamily="18" charset="0"/>
                <a:ea typeface="Calibri" panose="020F0502020204030204" pitchFamily="34" charset="0"/>
                <a:cs typeface="Times New Roman" panose="02020603050405020304" pitchFamily="18" charset="0"/>
              </a:rPr>
              <a:t> relationship: Conceptual clarification and a critical assessment of measures. Human Communication Research, 42(1), 21-44.</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indent="-457200"/>
            <a:endParaRPr lang="en-US" dirty="0"/>
          </a:p>
        </p:txBody>
      </p:sp>
    </p:spTree>
    <p:extLst>
      <p:ext uri="{BB962C8B-B14F-4D97-AF65-F5344CB8AC3E}">
        <p14:creationId xmlns:p14="http://schemas.microsoft.com/office/powerpoint/2010/main" val="795612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F39921-C9C0-44E1-B03D-45B996D8215E}"/>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ABBREVIATIONS</a:t>
            </a:r>
            <a:endParaRPr lang="en-US" dirty="0"/>
          </a:p>
        </p:txBody>
      </p:sp>
      <p:sp>
        <p:nvSpPr>
          <p:cNvPr id="3" name="Content Placeholder 2">
            <a:extLst>
              <a:ext uri="{FF2B5EF4-FFF2-40B4-BE49-F238E27FC236}">
                <a16:creationId xmlns:a16="http://schemas.microsoft.com/office/drawing/2014/main" id="{E97F6C87-6D97-494B-8769-F85D68FCC8D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PRS-</a:t>
            </a:r>
            <a:r>
              <a:rPr lang="en-US" dirty="0" err="1">
                <a:latin typeface="Times New Roman" panose="02020603050405020304" pitchFamily="18" charset="0"/>
                <a:cs typeface="Times New Roman" panose="02020603050405020304" pitchFamily="18" charset="0"/>
              </a:rPr>
              <a:t>Parasocial</a:t>
            </a:r>
            <a:r>
              <a:rPr lang="en-US" dirty="0">
                <a:latin typeface="Times New Roman" panose="02020603050405020304" pitchFamily="18" charset="0"/>
                <a:cs typeface="Times New Roman" panose="02020603050405020304" pitchFamily="18" charset="0"/>
              </a:rPr>
              <a:t> Relationship</a:t>
            </a:r>
          </a:p>
          <a:p>
            <a:r>
              <a:rPr lang="en-US" dirty="0">
                <a:latin typeface="Times New Roman" panose="02020603050405020304" pitchFamily="18" charset="0"/>
                <a:cs typeface="Times New Roman" panose="02020603050405020304" pitchFamily="18" charset="0"/>
              </a:rPr>
              <a:t>PRI- </a:t>
            </a:r>
            <a:r>
              <a:rPr lang="en-US" dirty="0" err="1">
                <a:latin typeface="Times New Roman" panose="02020603050405020304" pitchFamily="18" charset="0"/>
                <a:cs typeface="Times New Roman" panose="02020603050405020304" pitchFamily="18" charset="0"/>
              </a:rPr>
              <a:t>Parasocial</a:t>
            </a:r>
            <a:r>
              <a:rPr lang="en-US" dirty="0">
                <a:latin typeface="Times New Roman" panose="02020603050405020304" pitchFamily="18" charset="0"/>
                <a:cs typeface="Times New Roman" panose="02020603050405020304" pitchFamily="18" charset="0"/>
              </a:rPr>
              <a:t> Interaction</a:t>
            </a:r>
          </a:p>
          <a:p>
            <a:r>
              <a:rPr lang="en-US" dirty="0">
                <a:latin typeface="Times New Roman" panose="02020603050405020304" pitchFamily="18" charset="0"/>
                <a:cs typeface="Times New Roman" panose="02020603050405020304" pitchFamily="18" charset="0"/>
              </a:rPr>
              <a:t>PSI-scale- </a:t>
            </a:r>
            <a:r>
              <a:rPr lang="en-US" dirty="0" err="1">
                <a:latin typeface="Times New Roman" panose="02020603050405020304" pitchFamily="18" charset="0"/>
                <a:cs typeface="Times New Roman" panose="02020603050405020304" pitchFamily="18" charset="0"/>
              </a:rPr>
              <a:t>parasocial</a:t>
            </a:r>
            <a:r>
              <a:rPr lang="en-US" dirty="0">
                <a:latin typeface="Times New Roman" panose="02020603050405020304" pitchFamily="18" charset="0"/>
                <a:cs typeface="Times New Roman" panose="02020603050405020304" pitchFamily="18" charset="0"/>
              </a:rPr>
              <a:t> Interaction scale</a:t>
            </a:r>
          </a:p>
          <a:p>
            <a:r>
              <a:rPr lang="en-US" dirty="0">
                <a:latin typeface="Times New Roman" panose="02020603050405020304" pitchFamily="18" charset="0"/>
                <a:cs typeface="Times New Roman" panose="02020603050405020304" pitchFamily="18" charset="0"/>
              </a:rPr>
              <a:t>EPSI-scale- Experience of </a:t>
            </a:r>
            <a:r>
              <a:rPr lang="en-US" dirty="0" err="1">
                <a:latin typeface="Times New Roman" panose="02020603050405020304" pitchFamily="18" charset="0"/>
                <a:cs typeface="Times New Roman" panose="02020603050405020304" pitchFamily="18" charset="0"/>
              </a:rPr>
              <a:t>parasocial</a:t>
            </a:r>
            <a:r>
              <a:rPr lang="en-US" dirty="0">
                <a:latin typeface="Times New Roman" panose="02020603050405020304" pitchFamily="18" charset="0"/>
                <a:cs typeface="Times New Roman" panose="02020603050405020304" pitchFamily="18" charset="0"/>
              </a:rPr>
              <a:t> interaction scale</a:t>
            </a:r>
          </a:p>
          <a:p>
            <a:endParaRPr lang="en-US" dirty="0"/>
          </a:p>
        </p:txBody>
      </p:sp>
    </p:spTree>
    <p:extLst>
      <p:ext uri="{BB962C8B-B14F-4D97-AF65-F5344CB8AC3E}">
        <p14:creationId xmlns:p14="http://schemas.microsoft.com/office/powerpoint/2010/main" val="2796498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CFEC5-CD5A-4CA0-AA3C-F2DCE14687D6}"/>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Conceptualizing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dirty="0">
                <a:effectLst/>
                <a:latin typeface="Times New Roman" panose="02020603050405020304" pitchFamily="18" charset="0"/>
                <a:ea typeface="Calibri" panose="020F0502020204030204" pitchFamily="34" charset="0"/>
                <a:cs typeface="Times New Roman" panose="02020603050405020304" pitchFamily="18" charset="0"/>
              </a:rPr>
              <a:t> phenomena</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2469B97-FB5D-4897-9253-8FFFBC62DB4C}"/>
              </a:ext>
            </a:extLst>
          </p:cNvPr>
          <p:cNvSpPr>
            <a:spLocks noGrp="1"/>
          </p:cNvSpPr>
          <p:nvPr>
            <p:ph idx="1"/>
          </p:nvPr>
        </p:nvSpPr>
        <p:spPr/>
        <p:txBody>
          <a:bodyPr>
            <a:normAutofit fontScale="92500" lnSpcReduction="10000"/>
          </a:bodyPr>
          <a:lstStyle/>
          <a:p>
            <a:pPr marL="0" marR="0">
              <a:lnSpc>
                <a:spcPct val="11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thought of PSI was explained by Horton and Wohl by defining it as a likeness of familiar give-and-take that individuals practice as a reaction to a television figure.</a:t>
            </a:r>
          </a:p>
          <a:p>
            <a:pPr marL="0" marR="0">
              <a:lnSpc>
                <a:spcPct val="11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Media figures can utilize several cues such as eye-gazing which efficiently initiate mindreading events that provide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dirty="0">
                <a:effectLst/>
                <a:latin typeface="Times New Roman" panose="02020603050405020304" pitchFamily="18" charset="0"/>
                <a:ea typeface="Calibri" panose="020F0502020204030204" pitchFamily="34" charset="0"/>
                <a:cs typeface="Times New Roman" panose="02020603050405020304" pitchFamily="18" charset="0"/>
              </a:rPr>
              <a:t> experience to individuals</a:t>
            </a:r>
          </a:p>
          <a:p>
            <a:pPr marL="0" marR="0">
              <a:lnSpc>
                <a:spcPct val="11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Other researchers created the idea of PSR to explain particular irregular in nature of the associated connection among television figures and individuals during a certain exposure condition which was a different concept from Horton and Wohl</a:t>
            </a:r>
          </a:p>
          <a:p>
            <a:pPr marL="0" marR="0">
              <a:lnSpc>
                <a:spcPct val="11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Rubin et al. (1985) had a varying concept of PSR and PSI as they defined them as a predominant long-term social involvement which was different from the ideas of Horton and Wohl.</a:t>
            </a:r>
          </a:p>
          <a:p>
            <a:endParaRPr lang="en-US" dirty="0"/>
          </a:p>
        </p:txBody>
      </p:sp>
    </p:spTree>
    <p:extLst>
      <p:ext uri="{BB962C8B-B14F-4D97-AF65-F5344CB8AC3E}">
        <p14:creationId xmlns:p14="http://schemas.microsoft.com/office/powerpoint/2010/main" val="2966557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B35D9-25A2-4F78-80B7-F465ECF3D893}"/>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Measuring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Parasocial</a:t>
            </a:r>
            <a:r>
              <a:rPr lang="en-US" dirty="0">
                <a:effectLst/>
                <a:latin typeface="Times New Roman" panose="02020603050405020304" pitchFamily="18" charset="0"/>
                <a:ea typeface="Calibri" panose="020F0502020204030204" pitchFamily="34" charset="0"/>
                <a:cs typeface="Times New Roman" panose="02020603050405020304" pitchFamily="18" charset="0"/>
              </a:rPr>
              <a:t> Phenomena</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211A7E6-D3C8-447B-B177-FE7FC21CEC42}"/>
              </a:ext>
            </a:extLst>
          </p:cNvPr>
          <p:cNvSpPr>
            <a:spLocks noGrp="1"/>
          </p:cNvSpPr>
          <p:nvPr>
            <p:ph idx="1"/>
          </p:nvPr>
        </p:nvSpPr>
        <p:spPr/>
        <p:txBody>
          <a:bodyPr/>
          <a:lstStyle/>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PSI-Scale</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EPSI-Scale</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PSI-process scale</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24-item multiple-PSR scale</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22 item API scale</a:t>
            </a:r>
          </a:p>
          <a:p>
            <a:endParaRPr lang="en-US" dirty="0"/>
          </a:p>
        </p:txBody>
      </p:sp>
    </p:spTree>
    <p:extLst>
      <p:ext uri="{BB962C8B-B14F-4D97-AF65-F5344CB8AC3E}">
        <p14:creationId xmlns:p14="http://schemas.microsoft.com/office/powerpoint/2010/main" val="2365301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4CAF9-88D2-48DD-A6D9-160A6928D8B7}"/>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Article’s Importance</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3BF9E5B-CC4F-4E6C-B88A-A3D9C510BF6E}"/>
              </a:ext>
            </a:extLst>
          </p:cNvPr>
          <p:cNvSpPr>
            <a:spLocks noGrp="1"/>
          </p:cNvSpPr>
          <p:nvPr>
            <p:ph idx="1"/>
          </p:nvPr>
        </p:nvSpPr>
        <p:spPr/>
        <p:txBody>
          <a:bodyPr/>
          <a:lstStyle/>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idea of PSI was brought by Horton and Wohl (1956) as an individual’s response to media figure where individuals view the media figures as a close conversational partner.</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concept increased and more scholars lead to confusion in the concepts of evaluating the ideas with validity and correctness needed. </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purpose of the study is to evaluate disparagingly the measurement of PSI based on influential and current methods of these ideas.</a:t>
            </a:r>
          </a:p>
          <a:p>
            <a:endParaRPr lang="en-US" dirty="0"/>
          </a:p>
        </p:txBody>
      </p:sp>
    </p:spTree>
    <p:extLst>
      <p:ext uri="{BB962C8B-B14F-4D97-AF65-F5344CB8AC3E}">
        <p14:creationId xmlns:p14="http://schemas.microsoft.com/office/powerpoint/2010/main" val="2506770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ED6FE-570F-44D0-BE23-9FDAB5E5F2C8}"/>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Research Question/ Hypothesis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0A5DFE9-46F6-4B56-803C-BACF0AA4603F}"/>
              </a:ext>
            </a:extLst>
          </p:cNvPr>
          <p:cNvSpPr>
            <a:spLocks noGrp="1"/>
          </p:cNvSpPr>
          <p:nvPr>
            <p:ph idx="1"/>
          </p:nvPr>
        </p:nvSpPr>
        <p:spPr/>
        <p:txBody>
          <a:bodyPr>
            <a:normAutofit fontScale="70000" lnSpcReduction="20000"/>
          </a:bodyPr>
          <a:lstStyle/>
          <a:p>
            <a:pPr marL="0" marR="0">
              <a:lnSpc>
                <a:spcPct val="120000"/>
              </a:lnSpc>
              <a:spcBef>
                <a:spcPts val="0"/>
              </a:spcBef>
              <a:spcAft>
                <a:spcPts val="800"/>
              </a:spcAf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Hypothesis 1: The impacts of audiences being talked versus not physically lectured by the media figure will lead to immense changes on EPSI- gage on a degree of the longstanding societal ecosystem, particularly PSI scale.</a:t>
            </a:r>
          </a:p>
          <a:p>
            <a:pPr marL="0" marR="0">
              <a:lnSpc>
                <a:spcPct val="120000"/>
              </a:lnSpc>
              <a:spcBef>
                <a:spcPts val="0"/>
              </a:spcBef>
              <a:spcAft>
                <a:spcPts val="800"/>
              </a:spcAft>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Hypotheses 2: The design of projected correlations among the EPSI measure and the nomological system variations will relate to the form of attained connections </a:t>
            </a:r>
          </a:p>
          <a:p>
            <a:pPr marL="0" marR="0">
              <a:lnSpc>
                <a:spcPct val="120000"/>
              </a:lnSpc>
              <a:spcBef>
                <a:spcPts val="0"/>
              </a:spcBef>
              <a:spcAft>
                <a:spcPts val="80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Hypothesis 3: the PSI scale will associate more vastly with 24-item multiple PSR balances than the EPSI measure.</a:t>
            </a:r>
          </a:p>
          <a:p>
            <a:pPr marL="0" marR="0" algn="ctr">
              <a:lnSpc>
                <a:spcPct val="120000"/>
              </a:lnSpc>
              <a:spcBef>
                <a:spcPts val="0"/>
              </a:spcBef>
              <a:spcAft>
                <a:spcPts val="800"/>
              </a:spcAft>
            </a:pPr>
            <a:r>
              <a:rPr lang="en-US" sz="3000" dirty="0" smtClean="0">
                <a:effectLst/>
                <a:latin typeface="Times New Roman" panose="02020603050405020304" pitchFamily="18" charset="0"/>
                <a:ea typeface="Calibri" panose="020F0502020204030204" pitchFamily="34" charset="0"/>
                <a:cs typeface="Times New Roman" panose="02020603050405020304" pitchFamily="18" charset="0"/>
              </a:rPr>
              <a:t>Research Question: Based on element level, how do pointers of EPSI measure       concern pointers of PSI measure in relations to the sensitivity to the trial initiation? </a:t>
            </a:r>
          </a:p>
          <a:p>
            <a:endParaRPr lang="en-US" dirty="0"/>
          </a:p>
        </p:txBody>
      </p:sp>
    </p:spTree>
    <p:extLst>
      <p:ext uri="{BB962C8B-B14F-4D97-AF65-F5344CB8AC3E}">
        <p14:creationId xmlns:p14="http://schemas.microsoft.com/office/powerpoint/2010/main" val="1244529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F5BA-9898-4A55-9151-4E481CF7C5A1}"/>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Methods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FEFF22B-3548-4683-AE70-D74CB086685D}"/>
              </a:ext>
            </a:extLst>
          </p:cNvPr>
          <p:cNvSpPr>
            <a:spLocks noGrp="1"/>
          </p:cNvSpPr>
          <p:nvPr>
            <p:ph idx="1"/>
          </p:nvPr>
        </p:nvSpPr>
        <p:spPr/>
        <p:txBody>
          <a:bodyPr/>
          <a:lstStyle/>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446 participants were engaged in the study using the Mechanical Turk of Amazon</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All participants were provided with a short video where the media figure would physically talk to the members or not then they will fill the questionnaire</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Measures were taken and they all used the procedure of Likert-type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totalled</a:t>
            </a:r>
            <a:r>
              <a:rPr lang="en-US" dirty="0">
                <a:effectLst/>
                <a:latin typeface="Times New Roman" panose="02020603050405020304" pitchFamily="18" charset="0"/>
                <a:ea typeface="Calibri" panose="020F0502020204030204" pitchFamily="34" charset="0"/>
                <a:cs typeface="Times New Roman" panose="02020603050405020304" pitchFamily="18" charset="0"/>
              </a:rPr>
              <a:t> rating scale because the set changes by the concept</a:t>
            </a:r>
          </a:p>
          <a:p>
            <a:endParaRPr lang="en-US" dirty="0"/>
          </a:p>
        </p:txBody>
      </p:sp>
    </p:spTree>
    <p:extLst>
      <p:ext uri="{BB962C8B-B14F-4D97-AF65-F5344CB8AC3E}">
        <p14:creationId xmlns:p14="http://schemas.microsoft.com/office/powerpoint/2010/main" val="3886896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B77E6-58B1-48D7-AFE3-5236CA77206F}"/>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Findings</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E845568-F451-4FFD-86C7-ADFC9E8CB1CB}"/>
              </a:ext>
            </a:extLst>
          </p:cNvPr>
          <p:cNvSpPr>
            <a:spLocks noGrp="1"/>
          </p:cNvSpPr>
          <p:nvPr>
            <p:ph idx="1"/>
          </p:nvPr>
        </p:nvSpPr>
        <p:spPr/>
        <p:txBody>
          <a:bodyPr>
            <a:normAutofit lnSpcReduction="10000"/>
          </a:bodyPr>
          <a:lstStyle/>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Hypothesis 1 was partially consistent with the results because the EPSI scale mirrored more change across the trial situation (r=1.0) than the PSI-8 (r=0.8), however, not in the PSI-15.</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Despite the small effect size, each item of the EPSI-scale consistency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favoured</a:t>
            </a:r>
            <a:r>
              <a:rPr lang="en-US" dirty="0">
                <a:effectLst/>
                <a:latin typeface="Times New Roman" panose="02020603050405020304" pitchFamily="18" charset="0"/>
                <a:ea typeface="Calibri" panose="020F0502020204030204" pitchFamily="34" charset="0"/>
                <a:cs typeface="Times New Roman" panose="02020603050405020304" pitchFamily="18" charset="0"/>
              </a:rPr>
              <a:t> between the trial situations p&lt;.05</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second hypothesis is achieved because the r </a:t>
            </a:r>
            <a:r>
              <a:rPr lang="en-US" baseline="-25000" dirty="0">
                <a:effectLst/>
                <a:latin typeface="Times New Roman" panose="02020603050405020304" pitchFamily="18" charset="0"/>
                <a:ea typeface="Calibri" panose="020F0502020204030204" pitchFamily="34" charset="0"/>
                <a:cs typeface="Times New Roman" panose="02020603050405020304" pitchFamily="18" charset="0"/>
              </a:rPr>
              <a:t>alerting-CV</a:t>
            </a:r>
            <a:r>
              <a:rPr lang="en-US" dirty="0">
                <a:effectLst/>
                <a:latin typeface="Times New Roman" panose="02020603050405020304" pitchFamily="18" charset="0"/>
                <a:ea typeface="Calibri" panose="020F0502020204030204" pitchFamily="34" charset="0"/>
                <a:cs typeface="Times New Roman" panose="02020603050405020304" pitchFamily="18" charset="0"/>
              </a:rPr>
              <a:t> that is momentous and hefty designates an association between the nomological network projections and the design of attained relations</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PSI measure associates not as much of with EPSI measure and robustly with clear PSR signs such as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Tukachinsky’s</a:t>
            </a:r>
            <a:r>
              <a:rPr lang="en-US" dirty="0">
                <a:effectLst/>
                <a:latin typeface="Times New Roman" panose="02020603050405020304" pitchFamily="18" charset="0"/>
                <a:ea typeface="Calibri" panose="020F0502020204030204" pitchFamily="34" charset="0"/>
                <a:cs typeface="Times New Roman" panose="02020603050405020304" pitchFamily="18" charset="0"/>
              </a:rPr>
              <a:t> PSR scale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2825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67CB7-DFB8-451F-BC9F-73243FF9C85D}"/>
              </a:ext>
            </a:extLst>
          </p:cNvPr>
          <p:cNvSpPr>
            <a:spLocks noGrp="1"/>
          </p:cNvSpPr>
          <p:nvPr>
            <p:ph type="title"/>
          </p:nvPr>
        </p:nvSpPr>
        <p:spPr/>
        <p:txBody>
          <a:bodyPr>
            <a:normAutofit/>
          </a:bodyPr>
          <a:lstStyle/>
          <a:p>
            <a:r>
              <a:rPr lang="en-US" dirty="0">
                <a:effectLst/>
                <a:latin typeface="Times New Roman" panose="02020603050405020304" pitchFamily="18" charset="0"/>
                <a:ea typeface="Calibri" panose="020F0502020204030204" pitchFamily="34" charset="0"/>
                <a:cs typeface="Times New Roman" panose="02020603050405020304" pitchFamily="18" charset="0"/>
              </a:rPr>
              <a:t>Discussion/Conclusion</a:t>
            </a:r>
            <a:r>
              <a:rPr lang="en-US" sz="1800" dirty="0">
                <a:effectLst/>
                <a:latin typeface="Calibri" panose="020F0502020204030204" pitchFamily="34" charset="0"/>
                <a:ea typeface="Calibri" panose="020F0502020204030204" pitchFamily="34" charset="0"/>
                <a:cs typeface="Times New Roman" panose="02020603050405020304" pitchFamily="18" charset="0"/>
              </a:rPr>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9BB8FEC-1AFC-4E67-875E-675EC6FB7911}"/>
              </a:ext>
            </a:extLst>
          </p:cNvPr>
          <p:cNvSpPr>
            <a:spLocks noGrp="1"/>
          </p:cNvSpPr>
          <p:nvPr>
            <p:ph idx="1"/>
          </p:nvPr>
        </p:nvSpPr>
        <p:spPr/>
        <p:txBody>
          <a:bodyPr>
            <a:normAutofit/>
          </a:bodyPr>
          <a:lstStyle/>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research aimed to enhance the measurement of PSI but it was essential to first determine different concepts of PSI and PSR by several scholars</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increased conceptualized confusion of PSI results in challenges on the measure of PSI because of the issue of what is measured</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EPSI scale indicated a substantially more association than the short PSI scale did </a:t>
            </a:r>
          </a:p>
          <a:p>
            <a:pPr marL="0" marR="0">
              <a:lnSpc>
                <a:spcPct val="1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study recommends that </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EPSI </a:t>
            </a:r>
            <a:r>
              <a:rPr lang="en-US" dirty="0">
                <a:effectLst/>
                <a:latin typeface="Times New Roman" panose="02020603050405020304" pitchFamily="18" charset="0"/>
                <a:ea typeface="Calibri" panose="020F0502020204030204" pitchFamily="34" charset="0"/>
                <a:cs typeface="Times New Roman" panose="02020603050405020304" pitchFamily="18" charset="0"/>
              </a:rPr>
              <a:t>scale can be appropriate </a:t>
            </a:r>
            <a:r>
              <a:rPr lang="en-US" dirty="0" smtClean="0">
                <a:latin typeface="Times New Roman" panose="02020603050405020304" pitchFamily="18" charset="0"/>
                <a:ea typeface="Calibri" panose="020F0502020204030204" pitchFamily="34" charset="0"/>
                <a:cs typeface="Times New Roman" panose="02020603050405020304" pitchFamily="18" charset="0"/>
              </a:rPr>
              <a:t>in</a:t>
            </a: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evaluating </a:t>
            </a:r>
            <a:r>
              <a:rPr lang="en-US" dirty="0">
                <a:effectLst/>
                <a:latin typeface="Times New Roman" panose="02020603050405020304" pitchFamily="18" charset="0"/>
                <a:ea typeface="Calibri" panose="020F0502020204030204" pitchFamily="34" charset="0"/>
                <a:cs typeface="Times New Roman" panose="02020603050405020304" pitchFamily="18" charset="0"/>
              </a:rPr>
              <a:t>PSI while the PSI scale can blow into individuals petite and lasting partiality of television figures.</a:t>
            </a:r>
          </a:p>
          <a:p>
            <a:endParaRPr lang="en-US" dirty="0"/>
          </a:p>
        </p:txBody>
      </p:sp>
    </p:spTree>
    <p:extLst>
      <p:ext uri="{BB962C8B-B14F-4D97-AF65-F5344CB8AC3E}">
        <p14:creationId xmlns:p14="http://schemas.microsoft.com/office/powerpoint/2010/main" val="161238308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39</TotalTime>
  <Words>1640</Words>
  <Application>Microsoft Office PowerPoint</Application>
  <PresentationFormat>Widescreen</PresentationFormat>
  <Paragraphs>60</Paragraphs>
  <Slides>10</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Gill Sans MT</vt:lpstr>
      <vt:lpstr>Times New Roman</vt:lpstr>
      <vt:lpstr>Gallery</vt:lpstr>
      <vt:lpstr>Parasocial Interaction and Parasocial Relationship: Conceptual Clarification and a Critical Assessment of Measures</vt:lpstr>
      <vt:lpstr>ABBREVIATIONS</vt:lpstr>
      <vt:lpstr>Conceptualizing parasocial phenomena </vt:lpstr>
      <vt:lpstr>Measuring Parasocial Phenomena </vt:lpstr>
      <vt:lpstr>Article’s Importance </vt:lpstr>
      <vt:lpstr>Research Question/ Hypothesis </vt:lpstr>
      <vt:lpstr>Methods </vt:lpstr>
      <vt:lpstr>Findings </vt:lpstr>
      <vt:lpstr>Discussion/Conclusion </vt:lpstr>
      <vt:lpstr>Reference Page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Mwaura</dc:creator>
  <cp:lastModifiedBy>HP</cp:lastModifiedBy>
  <cp:revision>5</cp:revision>
  <dcterms:created xsi:type="dcterms:W3CDTF">2021-06-07T11:56:38Z</dcterms:created>
  <dcterms:modified xsi:type="dcterms:W3CDTF">2021-06-07T13:43:25Z</dcterms:modified>
</cp:coreProperties>
</file>